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63" r:id="rId4"/>
    <p:sldId id="264" r:id="rId5"/>
    <p:sldId id="265" r:id="rId6"/>
    <p:sldId id="259" r:id="rId7"/>
    <p:sldId id="266" r:id="rId8"/>
    <p:sldId id="267" r:id="rId9"/>
    <p:sldId id="277" r:id="rId10"/>
    <p:sldId id="268" r:id="rId11"/>
    <p:sldId id="269" r:id="rId12"/>
    <p:sldId id="270" r:id="rId13"/>
    <p:sldId id="271" r:id="rId14"/>
    <p:sldId id="275" r:id="rId15"/>
    <p:sldId id="273" r:id="rId16"/>
    <p:sldId id="262" r:id="rId17"/>
    <p:sldId id="272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F3F92D-FE77-4F27-8BA7-1C8DACA78303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4F8FD8-2CFF-4C71-8DE8-96031C85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03E98-8E39-4AB8-92B2-C02A8CDCE4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5567F0-052B-417D-9E65-4878BFE640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F6E643-4DB2-4188-8717-1204434A22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C18333-C8A8-4F26-8B74-B2B9499A37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0A487C-F862-4627-ABBE-CCBB0433FE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A775BD-AD68-44F7-82C1-9B83690006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AFB4AD-81AF-4577-A76F-3206D5E2B1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F17FD-93D7-458C-9E22-7F5DD6B8BD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354B5B-1F77-4770-8B0C-8CD9A8CE23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EB24A-B041-4DF4-A9A8-65733746B3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E5CD36-BBF9-4948-911B-D255BA9C35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41092F-86BE-47CD-BEE3-3192A815CE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BDD9B-A227-41C2-94EA-4CD7CC5BE0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574B8C-6927-4D77-B1F1-9AA8A87F3E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17B0A-926E-4250-BCF2-2CD67747DB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30BE3-7458-4E36-B959-C5DF6AADDD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B85B8-F8E2-4875-B27B-A4A14EE438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19A-D6C9-41A7-A56C-29B674CF3B1C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8270A89-E37A-4694-AFDE-EE61D61E5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AD47-0283-4FBA-8739-965499F34355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C410-55B9-4E55-8BEF-18626289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FE624-E187-427B-BAC3-2E1CCBA9D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37D2-B117-43AA-BB17-550EFC9FD095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3A0CA-F147-4A96-AF74-8B9D59E77ADA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34B9F-79A6-43E1-AD32-A10F7EACA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FDC70-C4CF-49F6-90F4-8FC9993F67E4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CF1A85E-C06A-49CA-9D66-00245069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EE9-CFC1-46DA-A7AF-BB0280BD2009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BB643-8F64-4B4F-85E9-33742A029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E764-E6A9-401E-A536-3BB55B78F411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5E51E5E-9FFC-4C92-98A4-6CCBC2D15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45B0-319C-4690-B2D8-2437E22B2365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2478-7357-4D41-93B0-6BC34BDCA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5BFF1-ECF8-4CD8-AD98-B599C5AA9456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34251F-30E3-4312-9CFA-4A7D385F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4C073BB-A579-43A5-A54C-189DA8AE1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7825-4521-4CA8-802F-B513CC9036E6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494DF-98CB-435D-9196-1BC49C1E9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DAA2-6660-4E43-A2CE-D89CCCC3CA31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FDFBD12-A977-4B51-96EF-F30A2C467679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12D676-6735-49FE-BD33-AD4DB4842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91967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A5AB81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D8B25C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7BA79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anvideosearch.com/media/action/yt/watch?v=BwYj69LAQOI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Math in the form of statistics is very common in AP biology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You will need to be able to calculate using the formula or interpret the meaning of the results</a:t>
            </a:r>
            <a:endParaRPr lang="en-US" dirty="0"/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Biology Intro to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Calculating Standard Deviation</a:t>
            </a:r>
          </a:p>
        </p:txBody>
      </p:sp>
      <p:pic>
        <p:nvPicPr>
          <p:cNvPr id="52226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/>
          <a:srcRect l="4293" t="73189" r="21288" b="1398"/>
          <a:stretch>
            <a:fillRect/>
          </a:stretch>
        </p:blipFill>
        <p:spPr bwMode="auto">
          <a:xfrm>
            <a:off x="5257800" y="4267200"/>
            <a:ext cx="3657600" cy="1758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/>
          <a:srcRect l="1431" t="4066" r="2683" b="27827"/>
          <a:stretch>
            <a:fillRect/>
          </a:stretch>
        </p:blipFill>
        <p:spPr bwMode="auto">
          <a:xfrm>
            <a:off x="228600" y="1600200"/>
            <a:ext cx="4876800" cy="487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26" name="Picture 6" descr="standarddevia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752600"/>
            <a:ext cx="3962400" cy="240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Calculating Standard Deviation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Grades from recent quiz in AP Biology: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96,  96, 93, 90, 88, 86, 86, 84, 80, 70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find the mean (X)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2771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1752600"/>
          <a:ext cx="4419600" cy="425926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675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0" y="2106613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181600"/>
            <a:ext cx="2524125" cy="1096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Straight Connector 18"/>
          <p:cNvCxnSpPr/>
          <p:nvPr/>
        </p:nvCxnSpPr>
        <p:spPr>
          <a:xfrm>
            <a:off x="2514600" y="40386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Calculating Standard Deviation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Step: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determine the deviation from the mean for each grade then square it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19600" y="1752600"/>
          <a:ext cx="4419600" cy="425926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675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2106613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181600"/>
            <a:ext cx="2524125" cy="1096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4895" name="Picture 5"/>
          <p:cNvPicPr>
            <a:picLocks noChangeAspect="1" noChangeArrowheads="1"/>
          </p:cNvPicPr>
          <p:nvPr/>
        </p:nvPicPr>
        <p:blipFill>
          <a:blip r:embed="rId4"/>
          <a:srcRect l="23750" t="35001" r="62500" b="58000"/>
          <a:stretch>
            <a:fillRect/>
          </a:stretch>
        </p:blipFill>
        <p:spPr bwMode="auto">
          <a:xfrm>
            <a:off x="1219200" y="3276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5181600" y="5764213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Calculating Standard Deviation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endParaRPr lang="en-US" sz="2400" b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Step 3: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Calculate degrees of freedom (n-1)</a:t>
            </a:r>
          </a:p>
          <a:p>
            <a:pPr marL="2317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where n = number of data values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So, 10 – 1 = 9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" y="1524000"/>
          <a:ext cx="4419600" cy="425926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70075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8013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181600"/>
            <a:ext cx="2524125" cy="1096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941388" y="5540375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Calculating Standard Deviation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endParaRPr lang="en-US" sz="2400" b="1" smtClean="0"/>
          </a:p>
        </p:txBody>
      </p:sp>
      <p:sp>
        <p:nvSpPr>
          <p:cNvPr id="3891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Step 4: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Put it all together to calculate 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S = </a:t>
            </a:r>
            <a:r>
              <a:rPr lang="en-US" smtClean="0">
                <a:sym typeface="MS Reference 2"/>
              </a:rPr>
              <a:t>√(546/9)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ym typeface="MS Reference 2"/>
              </a:rPr>
              <a:t>    = 7.79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ym typeface="MS Reference 2"/>
              </a:rPr>
              <a:t>    = 8</a:t>
            </a:r>
            <a:endParaRPr lang="en-US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2000" b="1" smtClean="0"/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2000" b="1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" y="1524000"/>
          <a:ext cx="4419600" cy="425926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70075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8013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181600"/>
            <a:ext cx="2524125" cy="1096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941388" y="5540375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Calculating Standard Error</a:t>
            </a:r>
          </a:p>
        </p:txBody>
      </p:sp>
      <p:sp>
        <p:nvSpPr>
          <p:cNvPr id="40962" name="Content Placeholder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So for the class data:</a:t>
            </a:r>
          </a:p>
          <a:p>
            <a:pPr lvl="1" eaLnBrk="1" hangingPunct="1"/>
            <a:r>
              <a:rPr lang="en-US" smtClean="0"/>
              <a:t>Mean = 87</a:t>
            </a:r>
          </a:p>
          <a:p>
            <a:pPr lvl="1" eaLnBrk="1" hangingPunct="1"/>
            <a:r>
              <a:rPr lang="en-US" smtClean="0"/>
              <a:t>Standard deviation (S) = 8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 s.d. would be (87 – 8) thru (87 + 8) or 81-95</a:t>
            </a:r>
          </a:p>
          <a:p>
            <a:pPr lvl="1" eaLnBrk="1" hangingPunct="1"/>
            <a:r>
              <a:rPr lang="en-US" smtClean="0"/>
              <a:t>So, 68.3% of the data should fall between 81 and 95 </a:t>
            </a:r>
          </a:p>
          <a:p>
            <a:pPr eaLnBrk="1" hangingPunct="1"/>
            <a:r>
              <a:rPr lang="en-US" smtClean="0"/>
              <a:t>2 s.d. would be (87 – 16) thru (87 + 16) or 71-103</a:t>
            </a:r>
          </a:p>
          <a:p>
            <a:pPr lvl="1" eaLnBrk="1" hangingPunct="1"/>
            <a:r>
              <a:rPr lang="en-US" smtClean="0"/>
              <a:t>So, 95.4% of the data should fall between 71 and 103</a:t>
            </a:r>
          </a:p>
          <a:p>
            <a:pPr eaLnBrk="1" hangingPunct="1"/>
            <a:r>
              <a:rPr lang="en-US" smtClean="0"/>
              <a:t>3 s.d. would be (87 – 24) thru (87 + 24) or 63-111</a:t>
            </a:r>
          </a:p>
          <a:p>
            <a:pPr lvl="1" eaLnBrk="1" hangingPunct="1"/>
            <a:r>
              <a:rPr lang="en-US" smtClean="0"/>
              <a:t>So, 99.7% of the data should fall between 63 and 111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Measures of Variability</a:t>
            </a:r>
          </a:p>
        </p:txBody>
      </p:sp>
      <p:sp>
        <p:nvSpPr>
          <p:cNvPr id="43010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Standard Error of the Mean (SEM)</a:t>
            </a:r>
          </a:p>
          <a:p>
            <a:pPr lvl="1" eaLnBrk="1" hangingPunct="1"/>
            <a:r>
              <a:rPr lang="en-US" smtClean="0"/>
              <a:t>Accounts for both sample size and variability</a:t>
            </a:r>
          </a:p>
          <a:p>
            <a:pPr lvl="1" eaLnBrk="1" hangingPunct="1"/>
            <a:r>
              <a:rPr lang="en-US" smtClean="0"/>
              <a:t>Used to represent uncertainty in an estimate of a mean</a:t>
            </a:r>
          </a:p>
          <a:p>
            <a:pPr lvl="1" eaLnBrk="1" hangingPunct="1"/>
            <a:r>
              <a:rPr lang="en-US" smtClean="0"/>
              <a:t>As SE grows smaller, the likelihood that the sample mean is an accurate estimate of the population mean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Calculating Standard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175"/>
            <a:ext cx="8686800" cy="51784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Using the same data from our Standard Deviation calculation: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Mean = 87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 = 8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 = 10</a:t>
            </a:r>
          </a:p>
          <a:p>
            <a:pPr marL="274320" indent="-274320"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</a:t>
            </a:r>
            <a:r>
              <a:rPr lang="en-US" baseline="-25000" dirty="0" smtClean="0"/>
              <a:t>X</a:t>
            </a:r>
            <a:r>
              <a:rPr lang="en-US" dirty="0" smtClean="0"/>
              <a:t> = 8/</a:t>
            </a:r>
            <a:r>
              <a:rPr lang="en-US" dirty="0" smtClean="0">
                <a:sym typeface="MS Reference 2"/>
              </a:rPr>
              <a:t> √10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MS Reference 2"/>
              </a:rPr>
              <a:t>	     = 2.52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MS Reference 2"/>
              </a:rPr>
              <a:t>	     = 2.5</a:t>
            </a:r>
            <a:endParaRPr lang="en-US" dirty="0" smtClean="0"/>
          </a:p>
          <a:p>
            <a:pPr marL="274320" indent="-274320"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MS Reference 2"/>
              </a:rPr>
              <a:t>This means the measurements vary by </a:t>
            </a:r>
            <a:r>
              <a:rPr lang="en-US" dirty="0" smtClean="0">
                <a:ea typeface="MS Mincho"/>
                <a:cs typeface="Arial" pitchFamily="34" charset="0"/>
                <a:sym typeface="MS Reference 2"/>
              </a:rPr>
              <a:t>± 2.5 from the mean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45059" name="Picture 4" descr="http://ww2.tnstate.edu/ganter/BIO311-Ch6-Eq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2025" y="2362200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4568825" y="4264025"/>
            <a:ext cx="3425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  <a:hlinkClick r:id="rId4"/>
              </a:rPr>
              <a:t>Bozeman video: Standard Error</a:t>
            </a:r>
            <a:endParaRPr lang="en-US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Graphing Standard Error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Common practice to add </a:t>
            </a:r>
            <a:r>
              <a:rPr lang="en-US" u="sng" smtClean="0">
                <a:solidFill>
                  <a:srgbClr val="FF0000"/>
                </a:solidFill>
              </a:rPr>
              <a:t>standard error bars</a:t>
            </a:r>
            <a:r>
              <a:rPr lang="en-US" smtClean="0"/>
              <a:t> to graphs, marking one standard error above &amp; below the sample mean (see figure below). These give an impression of the precision of estimation of the mean, in each sample.</a:t>
            </a:r>
          </a:p>
        </p:txBody>
      </p:sp>
      <p:pic>
        <p:nvPicPr>
          <p:cNvPr id="50178" name="Picture 2" descr="http://neurobiography.info/images/teaching/example_error_bar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429000"/>
            <a:ext cx="4572000" cy="3032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3733800"/>
            <a:ext cx="3276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Which sample mean is a better estimate of its population mean, B or C?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791075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Identify the two populations that are most likely to have statistically significant differences?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 do error bars suggest?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524000"/>
            <a:ext cx="8229600" cy="5334000"/>
          </a:xfrm>
        </p:spPr>
        <p:txBody>
          <a:bodyPr/>
          <a:lstStyle/>
          <a:p>
            <a:r>
              <a:rPr lang="en-US" smtClean="0"/>
              <a:t>If the bars show extensive overlap, it is likely that there is </a:t>
            </a:r>
            <a:r>
              <a:rPr lang="en-US" b="1" i="1" smtClean="0"/>
              <a:t>not</a:t>
            </a:r>
            <a:r>
              <a:rPr lang="en-US" smtClean="0"/>
              <a:t> a significant difference between those values</a:t>
            </a:r>
          </a:p>
        </p:txBody>
      </p:sp>
      <p:pic>
        <p:nvPicPr>
          <p:cNvPr id="62468" name="Picture 4" descr="graph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514600"/>
            <a:ext cx="5191125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Statistics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Statistical analysis is used to collect a sample size of data which can infer what is occurring in the general population</a:t>
            </a:r>
          </a:p>
          <a:p>
            <a:pPr lvl="1" eaLnBrk="1" hangingPunct="1"/>
            <a:r>
              <a:rPr lang="en-US" sz="2400" smtClean="0"/>
              <a:t>More practical for most biological studies</a:t>
            </a:r>
          </a:p>
          <a:p>
            <a:pPr lvl="1" eaLnBrk="1" hangingPunct="1"/>
            <a:r>
              <a:rPr lang="en-US" sz="2400" smtClean="0"/>
              <a:t>Requires math and graphing data</a:t>
            </a:r>
          </a:p>
          <a:p>
            <a:pPr eaLnBrk="1" hangingPunct="1"/>
            <a:r>
              <a:rPr lang="en-US" smtClean="0"/>
              <a:t>Typical data will show a normal distribution          (bell shaped curve).</a:t>
            </a:r>
          </a:p>
          <a:p>
            <a:pPr lvl="1" eaLnBrk="1" hangingPunct="1"/>
            <a:r>
              <a:rPr lang="en-US" sz="2400" smtClean="0"/>
              <a:t>Range of data</a:t>
            </a:r>
            <a:r>
              <a:rPr lang="en-US" smtClean="0"/>
              <a:t> </a:t>
            </a:r>
          </a:p>
        </p:txBody>
      </p:sp>
      <p:pic>
        <p:nvPicPr>
          <p:cNvPr id="31746" name="Picture 2" descr="http://www.algebralab.org/img/49ab8f77-f675-423a-b8af-d46874987ab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267200"/>
            <a:ext cx="3638550" cy="2289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Statistical Analysis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Two important considerations</a:t>
            </a:r>
          </a:p>
          <a:p>
            <a:pPr lvl="1" eaLnBrk="1" hangingPunct="1"/>
            <a:r>
              <a:rPr lang="en-US" sz="2400" smtClean="0"/>
              <a:t>How much variation do I expect in my data?</a:t>
            </a:r>
          </a:p>
          <a:p>
            <a:pPr lvl="1" eaLnBrk="1" hangingPunct="1"/>
            <a:r>
              <a:rPr lang="en-US" sz="2400" smtClean="0"/>
              <a:t>What would be the appropriate sample size?</a:t>
            </a:r>
          </a:p>
        </p:txBody>
      </p:sp>
      <p:pic>
        <p:nvPicPr>
          <p:cNvPr id="18435" name="Picture 4" descr="3_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657600"/>
            <a:ext cx="36576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Measures of Central Tendencies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Mean</a:t>
            </a:r>
          </a:p>
          <a:p>
            <a:pPr lvl="1" eaLnBrk="1" hangingPunct="1"/>
            <a:r>
              <a:rPr lang="en-US" smtClean="0"/>
              <a:t>Average of data set</a:t>
            </a:r>
          </a:p>
          <a:p>
            <a:pPr eaLnBrk="1" hangingPunct="1"/>
            <a:r>
              <a:rPr lang="en-US" smtClean="0"/>
              <a:t>Median</a:t>
            </a:r>
          </a:p>
          <a:p>
            <a:pPr lvl="1" eaLnBrk="1" hangingPunct="1"/>
            <a:r>
              <a:rPr lang="en-US" smtClean="0"/>
              <a:t>Middle value of data set</a:t>
            </a:r>
          </a:p>
          <a:p>
            <a:pPr lvl="1" eaLnBrk="1" hangingPunct="1"/>
            <a:r>
              <a:rPr lang="en-US" smtClean="0"/>
              <a:t>Not sensitive to outlying data</a:t>
            </a:r>
          </a:p>
          <a:p>
            <a:pPr eaLnBrk="1" hangingPunct="1"/>
            <a:r>
              <a:rPr lang="en-US" smtClean="0"/>
              <a:t>Mode</a:t>
            </a:r>
          </a:p>
          <a:p>
            <a:pPr lvl="1" eaLnBrk="1" hangingPunct="1"/>
            <a:r>
              <a:rPr lang="en-US" smtClean="0"/>
              <a:t>Most common value of data set</a:t>
            </a:r>
          </a:p>
        </p:txBody>
      </p:sp>
      <p:pic>
        <p:nvPicPr>
          <p:cNvPr id="20483" name="Picture 4" descr="statist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657600"/>
            <a:ext cx="3654425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Measures of Average</a:t>
            </a:r>
          </a:p>
        </p:txBody>
      </p:sp>
      <p:sp>
        <p:nvSpPr>
          <p:cNvPr id="22530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49825"/>
          </a:xfrm>
        </p:spPr>
        <p:txBody>
          <a:bodyPr/>
          <a:lstStyle/>
          <a:p>
            <a:pPr eaLnBrk="1" hangingPunct="1"/>
            <a:r>
              <a:rPr lang="en-US" b="1" u="sng" smtClean="0"/>
              <a:t>Mean</a:t>
            </a:r>
            <a:r>
              <a:rPr lang="en-US" smtClean="0"/>
              <a:t>: average of the data set</a:t>
            </a:r>
          </a:p>
          <a:p>
            <a:pPr lvl="1" eaLnBrk="1" hangingPunct="1"/>
            <a:r>
              <a:rPr lang="en-US" smtClean="0"/>
              <a:t>Steps:</a:t>
            </a:r>
          </a:p>
          <a:p>
            <a:pPr lvl="2" eaLnBrk="1" hangingPunct="1"/>
            <a:r>
              <a:rPr lang="en-US" smtClean="0"/>
              <a:t>Add all the numbers and then divide by how many numbers you added together</a:t>
            </a:r>
          </a:p>
          <a:p>
            <a:pPr lvl="2" algn="ctr" eaLnBrk="1" hangingPunct="1">
              <a:buFont typeface="Wingdings 2" pitchFamily="18" charset="2"/>
              <a:buNone/>
            </a:pPr>
            <a:endParaRPr lang="en-US" smtClean="0"/>
          </a:p>
          <a:p>
            <a:pPr lvl="2" algn="ctr" eaLnBrk="1" hangingPunct="1">
              <a:buFont typeface="Wingdings 2" pitchFamily="18" charset="2"/>
              <a:buNone/>
            </a:pPr>
            <a:endParaRPr lang="en-US" b="1" smtClean="0"/>
          </a:p>
        </p:txBody>
      </p:sp>
      <p:grpSp>
        <p:nvGrpSpPr>
          <p:cNvPr id="22531" name="Group 10"/>
          <p:cNvGrpSpPr>
            <a:grpSpLocks/>
          </p:cNvGrpSpPr>
          <p:nvPr/>
        </p:nvGrpSpPr>
        <p:grpSpPr bwMode="auto">
          <a:xfrm>
            <a:off x="1066800" y="3338513"/>
            <a:ext cx="1981200" cy="990600"/>
            <a:chOff x="609600" y="3380096"/>
            <a:chExt cx="1981200" cy="990600"/>
          </a:xfrm>
        </p:grpSpPr>
        <p:sp>
          <p:nvSpPr>
            <p:cNvPr id="9" name="Rectangle 8"/>
            <p:cNvSpPr/>
            <p:nvPr/>
          </p:nvSpPr>
          <p:spPr>
            <a:xfrm>
              <a:off x="609600" y="3380096"/>
              <a:ext cx="19812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2537" name="Picture 4" descr="Sample Mean Formul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0" y="3429000"/>
              <a:ext cx="1844037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2" name="Picture 8" descr="http://www.nursingplanet.com/biostatistics/mean_formul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429000"/>
            <a:ext cx="39671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qual 9"/>
          <p:cNvSpPr/>
          <p:nvPr/>
        </p:nvSpPr>
        <p:spPr>
          <a:xfrm>
            <a:off x="3429000" y="3657600"/>
            <a:ext cx="381000" cy="3810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14400" y="4648200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Example:   3, 4, 5, 6, 7 </a:t>
            </a:r>
          </a:p>
          <a:p>
            <a:endParaRPr lang="en-US" sz="2000">
              <a:latin typeface="Georgia" pitchFamily="18" charset="0"/>
            </a:endParaRPr>
          </a:p>
          <a:p>
            <a:pPr algn="ctr"/>
            <a:r>
              <a:rPr lang="en-US" sz="2000">
                <a:latin typeface="Georgia" pitchFamily="18" charset="0"/>
              </a:rPr>
              <a:t>3+4+5+6+7= 25 </a:t>
            </a:r>
          </a:p>
          <a:p>
            <a:pPr algn="ctr"/>
            <a:r>
              <a:rPr lang="en-US" sz="2000">
                <a:latin typeface="Georgia" pitchFamily="18" charset="0"/>
              </a:rPr>
              <a:t>25 divided by 5 = 5 </a:t>
            </a:r>
          </a:p>
          <a:p>
            <a:pPr algn="ctr"/>
            <a:r>
              <a:rPr lang="en-US" sz="2000">
                <a:latin typeface="Georgia" pitchFamily="18" charset="0"/>
              </a:rPr>
              <a:t>The mean is 5 </a:t>
            </a:r>
          </a:p>
        </p:txBody>
      </p:sp>
      <p:sp>
        <p:nvSpPr>
          <p:cNvPr id="22535" name="TextBox 2"/>
          <p:cNvSpPr txBox="1">
            <a:spLocks noChangeArrowheads="1"/>
          </p:cNvSpPr>
          <p:nvPr/>
        </p:nvSpPr>
        <p:spPr bwMode="auto">
          <a:xfrm>
            <a:off x="5181600" y="4953000"/>
            <a:ext cx="304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00FF"/>
                </a:solidFill>
                <a:latin typeface="Georgia" pitchFamily="18" charset="0"/>
              </a:rPr>
              <a:t>When would you be expected to do this in biology?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Measures of Average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49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 smtClean="0"/>
              <a:t>Median</a:t>
            </a:r>
            <a:r>
              <a:rPr lang="en-US" smtClean="0"/>
              <a:t>: the middle number in a range of data 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Steps: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Arrange data points in numerical order.  The middle number is the median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If there is an even number of data points, average the two middle numbers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smtClean="0"/>
              <a:t>Mode</a:t>
            </a:r>
            <a:r>
              <a:rPr lang="en-US" smtClean="0"/>
              <a:t>: value that appears most often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Example: 1, 6, 4, 13, 9, 10, 6, 3, 19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1, 3, 4, 6, 6, 9, 10, 13, 19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Median = 6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Mode = 6</a:t>
            </a:r>
          </a:p>
          <a:p>
            <a:pPr lvl="2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19671"/>
                </a:solidFill>
              </a:rPr>
              <a:t>Measures of Variability</a:t>
            </a:r>
          </a:p>
        </p:txBody>
      </p:sp>
      <p:sp>
        <p:nvSpPr>
          <p:cNvPr id="26626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Standard Deviation</a:t>
            </a:r>
          </a:p>
          <a:p>
            <a:pPr lvl="2" eaLnBrk="1" hangingPunct="1"/>
            <a:r>
              <a:rPr lang="en-US" smtClean="0"/>
              <a:t>In normal distribution, about </a:t>
            </a:r>
            <a:r>
              <a:rPr lang="en-US" u="sng" smtClean="0">
                <a:solidFill>
                  <a:srgbClr val="FF0000"/>
                </a:solidFill>
              </a:rPr>
              <a:t>68% of values are within one standard deviation of the mean</a:t>
            </a:r>
          </a:p>
          <a:p>
            <a:pPr lvl="2" eaLnBrk="1" hangingPunct="1"/>
            <a:r>
              <a:rPr lang="en-US" smtClean="0"/>
              <a:t>Often report data in terms of +/- standard deviation</a:t>
            </a:r>
          </a:p>
          <a:p>
            <a:pPr lvl="1" eaLnBrk="1" hangingPunct="1"/>
            <a:r>
              <a:rPr lang="en-US" smtClean="0"/>
              <a:t>It shows how much </a:t>
            </a:r>
            <a:r>
              <a:rPr lang="en-US" u="sng" smtClean="0"/>
              <a:t>variation</a:t>
            </a:r>
            <a:r>
              <a:rPr lang="en-US" smtClean="0"/>
              <a:t> there is from the "average" (mean).</a:t>
            </a:r>
          </a:p>
          <a:p>
            <a:pPr lvl="2" eaLnBrk="1" hangingPunct="1"/>
            <a:r>
              <a:rPr lang="en-US" smtClean="0"/>
              <a:t>If data points are close together, the standard deviation with be small</a:t>
            </a:r>
          </a:p>
          <a:p>
            <a:pPr lvl="2" eaLnBrk="1" hangingPunct="1"/>
            <a:r>
              <a:rPr lang="en-US" smtClean="0"/>
              <a:t>If data points are spread out, the standard deviation will be larger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mtClean="0"/>
              <a:t>Standard Deviation</a:t>
            </a:r>
          </a:p>
        </p:txBody>
      </p:sp>
      <p:pic>
        <p:nvPicPr>
          <p:cNvPr id="28674" name="Picture 2" descr="http://www.syque.com/quality_tools/toolbook/Variation/Image375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1625" y="2263775"/>
            <a:ext cx="4038600" cy="2897188"/>
          </a:xfrm>
        </p:spPr>
      </p:pic>
      <p:sp>
        <p:nvSpPr>
          <p:cNvPr id="28675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smtClean="0">
                <a:solidFill>
                  <a:srgbClr val="FF0000"/>
                </a:solidFill>
              </a:rPr>
              <a:t>1 standard deviation</a:t>
            </a:r>
            <a:r>
              <a:rPr lang="en-US" sz="2300" smtClean="0"/>
              <a:t> from the mean in either direction on horizontal axis represents </a:t>
            </a:r>
            <a:r>
              <a:rPr lang="en-US" sz="2300" smtClean="0">
                <a:solidFill>
                  <a:srgbClr val="FF0000"/>
                </a:solidFill>
              </a:rPr>
              <a:t>68% of the data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300" smtClean="0">
                <a:solidFill>
                  <a:srgbClr val="FF0000"/>
                </a:solidFill>
              </a:rPr>
              <a:t>2 standard deviations</a:t>
            </a:r>
            <a:r>
              <a:rPr lang="en-US" sz="2300" smtClean="0"/>
              <a:t> from the mean and will include </a:t>
            </a:r>
            <a:r>
              <a:rPr lang="en-US" sz="2300" smtClean="0">
                <a:solidFill>
                  <a:srgbClr val="FF0000"/>
                </a:solidFill>
              </a:rPr>
              <a:t>~95% of your data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300" smtClean="0">
                <a:solidFill>
                  <a:srgbClr val="FF0000"/>
                </a:solidFill>
              </a:rPr>
              <a:t>3 standard deviations</a:t>
            </a:r>
            <a:r>
              <a:rPr lang="en-US" sz="2300" smtClean="0"/>
              <a:t> form the mean and will include </a:t>
            </a:r>
            <a:r>
              <a:rPr lang="en-US" sz="2300" smtClean="0">
                <a:solidFill>
                  <a:srgbClr val="FF0000"/>
                </a:solidFill>
              </a:rPr>
              <a:t>~99% of your data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900" smtClean="0"/>
              <a:t>A typical standard distribution curve</a:t>
            </a:r>
          </a:p>
        </p:txBody>
      </p:sp>
      <p:pic>
        <p:nvPicPr>
          <p:cNvPr id="60419" name="Picture 3" descr="Graph: One SD=68 percent of the bell curve, 2 SDs=95 percent, etc.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1897063"/>
            <a:ext cx="6338888" cy="43227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896</TotalTime>
  <Words>946</Words>
  <Application>Microsoft Macintosh PowerPoint</Application>
  <PresentationFormat>On-screen Show (4:3)</PresentationFormat>
  <Paragraphs>351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19</vt:i4>
      </vt:variant>
    </vt:vector>
  </HeadingPairs>
  <TitlesOfParts>
    <vt:vector size="38" baseType="lpstr">
      <vt:lpstr>Arial</vt:lpstr>
      <vt:lpstr>Georgia</vt:lpstr>
      <vt:lpstr>Wingdings 2</vt:lpstr>
      <vt:lpstr>Wingdings</vt:lpstr>
      <vt:lpstr>Calibri</vt:lpstr>
      <vt:lpstr>MS Reference 2</vt:lpstr>
      <vt:lpstr>MS Mincho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AP Biology Intro to Statistics</vt:lpstr>
      <vt:lpstr>Statistics</vt:lpstr>
      <vt:lpstr>Statistical Analysis</vt:lpstr>
      <vt:lpstr>Measures of Central Tendencies</vt:lpstr>
      <vt:lpstr>Measures of Average</vt:lpstr>
      <vt:lpstr>Measures of Average</vt:lpstr>
      <vt:lpstr>Measures of Variability</vt:lpstr>
      <vt:lpstr>Standard Deviation</vt:lpstr>
      <vt:lpstr>A typical standard distribution curve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Error</vt:lpstr>
      <vt:lpstr>Measures of Variability</vt:lpstr>
      <vt:lpstr>Calculating Standard Error</vt:lpstr>
      <vt:lpstr>Graphing Standard Error</vt:lpstr>
      <vt:lpstr>What do error bars suggest?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Intro to Statistic</dc:title>
  <dc:creator>Carolyn A. Haut</dc:creator>
  <cp:lastModifiedBy>El Toro High School</cp:lastModifiedBy>
  <cp:revision>65</cp:revision>
  <dcterms:created xsi:type="dcterms:W3CDTF">2014-08-20T03:10:57Z</dcterms:created>
  <dcterms:modified xsi:type="dcterms:W3CDTF">2015-09-08T17:28:10Z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0x010100A235B1131E7CB849B9506A2226DCFA8F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